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75" r:id="rId4"/>
    <p:sldId id="258" r:id="rId5"/>
    <p:sldId id="268" r:id="rId6"/>
    <p:sldId id="264" r:id="rId7"/>
    <p:sldId id="265" r:id="rId8"/>
    <p:sldId id="267" r:id="rId9"/>
    <p:sldId id="269" r:id="rId10"/>
    <p:sldId id="266" r:id="rId11"/>
    <p:sldId id="274" r:id="rId12"/>
    <p:sldId id="273" r:id="rId13"/>
    <p:sldId id="272" r:id="rId14"/>
    <p:sldId id="257" r:id="rId15"/>
  </p:sldIdLst>
  <p:sldSz cx="24384000" cy="13716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43" charset="0"/>
        <a:ea typeface="ヒラギノ角ゴ ProN W3" pitchFamily="43" charset="-128"/>
        <a:cs typeface="+mn-cs"/>
        <a:sym typeface="Gill Sans" pitchFamily="4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40C058"/>
    <a:srgbClr val="33CC33"/>
    <a:srgbClr val="00CC00"/>
    <a:srgbClr val="008000"/>
    <a:srgbClr val="339933"/>
    <a:srgbClr val="FF0000"/>
    <a:srgbClr val="33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4660"/>
  </p:normalViewPr>
  <p:slideViewPr>
    <p:cSldViewPr>
      <p:cViewPr varScale="1">
        <p:scale>
          <a:sx n="34" d="100"/>
          <a:sy n="34" d="100"/>
        </p:scale>
        <p:origin x="-264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eb\Documents\Consulting\Projects\Census\Presentation_by_MS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b\Documents\Consulting\Projects\Census\Presentation_by_MS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txPr>
        <a:bodyPr/>
        <a:lstStyle/>
        <a:p>
          <a:pPr>
            <a:defRPr sz="4003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4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28723070014898E-2"/>
          <c:y val="7.1738228538923129E-2"/>
          <c:w val="0.88273487820303942"/>
          <c:h val="0.821797893134080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2011 Estimate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explosion val="16"/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cat>
            <c:strRef>
              <c:f>Sheet1!$A$2:$A$5</c:f>
              <c:strCache>
                <c:ptCount val="3"/>
                <c:pt idx="0">
                  <c:v>Under 18 years</c:v>
                </c:pt>
                <c:pt idx="1">
                  <c:v>18 to 64 years</c:v>
                </c:pt>
                <c:pt idx="2">
                  <c:v>Over 65 years</c:v>
                </c:pt>
              </c:strCache>
            </c:strRef>
          </c:cat>
          <c:val>
            <c:numRef>
              <c:f>Sheet1!$B$2:$B$5</c:f>
              <c:numCache>
                <c:formatCode>#,##0,,\ "million"</c:formatCode>
                <c:ptCount val="4"/>
                <c:pt idx="0">
                  <c:v>73774529</c:v>
                </c:pt>
                <c:pt idx="1">
                  <c:v>192699903</c:v>
                </c:pt>
                <c:pt idx="2">
                  <c:v>40086253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7068">
          <a:noFill/>
        </a:ln>
      </c:spPr>
    </c:plotArea>
    <c:plotVisOnly val="1"/>
    <c:dispBlanksAs val="gap"/>
    <c:showDLblsOverMax val="0"/>
  </c:chart>
  <c:txPr>
    <a:bodyPr/>
    <a:lstStyle/>
    <a:p>
      <a:pPr>
        <a:defRPr sz="333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90292947252561"/>
          <c:y val="7.0362321307776851E-2"/>
          <c:w val="0.64625140963843397"/>
          <c:h val="0.8934206902539040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'HealthIns_18-64 summary (3)'!$D$3</c:f>
              <c:strCache>
                <c:ptCount val="1"/>
                <c:pt idx="0">
                  <c:v>Insured</c:v>
                </c:pt>
              </c:strCache>
            </c:strRef>
          </c:tx>
          <c:invertIfNegative val="0"/>
          <c:cat>
            <c:strRef>
              <c:f>'HealthIns_18-64 summary (3)'!$C$4:$C$23</c:f>
              <c:strCache>
                <c:ptCount val="10"/>
                <c:pt idx="0">
                  <c:v>New York: 12M, 19%</c:v>
                </c:pt>
                <c:pt idx="1">
                  <c:v>Los Angeles: 8M, 29%</c:v>
                </c:pt>
                <c:pt idx="2">
                  <c:v>Chicago: 6M, 21%</c:v>
                </c:pt>
                <c:pt idx="3">
                  <c:v>Dallas: 4M, 29%</c:v>
                </c:pt>
                <c:pt idx="4">
                  <c:v>Houston: 4M, 31%</c:v>
                </c:pt>
                <c:pt idx="5">
                  <c:v>Philadelphia: 4M, 14%</c:v>
                </c:pt>
                <c:pt idx="6">
                  <c:v>Washington DC: 4M, 15%</c:v>
                </c:pt>
                <c:pt idx="7">
                  <c:v>Miami: 4M, 36%</c:v>
                </c:pt>
                <c:pt idx="8">
                  <c:v>Atlanta: 3M, 26%</c:v>
                </c:pt>
                <c:pt idx="9">
                  <c:v>Boston: 3M, 6%</c:v>
                </c:pt>
              </c:strCache>
            </c:strRef>
          </c:cat>
          <c:val>
            <c:numRef>
              <c:f>'HealthIns_18-64 summary (3)'!$D$4:$D$23</c:f>
              <c:numCache>
                <c:formatCode>_(* #,##0_);_(* \(#,##0\);_(* "-"??_);_(@_)</c:formatCode>
                <c:ptCount val="10"/>
                <c:pt idx="0">
                  <c:v>9868702</c:v>
                </c:pt>
                <c:pt idx="1">
                  <c:v>5895689</c:v>
                </c:pt>
                <c:pt idx="2">
                  <c:v>4755432</c:v>
                </c:pt>
                <c:pt idx="3">
                  <c:v>2908093</c:v>
                </c:pt>
                <c:pt idx="4">
                  <c:v>2623757</c:v>
                </c:pt>
                <c:pt idx="5">
                  <c:v>3234202</c:v>
                </c:pt>
                <c:pt idx="6">
                  <c:v>3142825</c:v>
                </c:pt>
                <c:pt idx="7">
                  <c:v>2265447</c:v>
                </c:pt>
                <c:pt idx="8">
                  <c:v>2529825</c:v>
                </c:pt>
                <c:pt idx="9">
                  <c:v>2787974</c:v>
                </c:pt>
              </c:numCache>
            </c:numRef>
          </c:val>
        </c:ser>
        <c:ser>
          <c:idx val="1"/>
          <c:order val="1"/>
          <c:tx>
            <c:strRef>
              <c:f>'HealthIns_18-64 summary (3)'!$E$3</c:f>
              <c:strCache>
                <c:ptCount val="1"/>
                <c:pt idx="0">
                  <c:v>Uninsured</c:v>
                </c:pt>
              </c:strCache>
            </c:strRef>
          </c:tx>
          <c:invertIfNegative val="0"/>
          <c:cat>
            <c:strRef>
              <c:f>'HealthIns_18-64 summary (3)'!$C$4:$C$23</c:f>
              <c:strCache>
                <c:ptCount val="10"/>
                <c:pt idx="0">
                  <c:v>New York: 12M, 19%</c:v>
                </c:pt>
                <c:pt idx="1">
                  <c:v>Los Angeles: 8M, 29%</c:v>
                </c:pt>
                <c:pt idx="2">
                  <c:v>Chicago: 6M, 21%</c:v>
                </c:pt>
                <c:pt idx="3">
                  <c:v>Dallas: 4M, 29%</c:v>
                </c:pt>
                <c:pt idx="4">
                  <c:v>Houston: 4M, 31%</c:v>
                </c:pt>
                <c:pt idx="5">
                  <c:v>Philadelphia: 4M, 14%</c:v>
                </c:pt>
                <c:pt idx="6">
                  <c:v>Washington DC: 4M, 15%</c:v>
                </c:pt>
                <c:pt idx="7">
                  <c:v>Miami: 4M, 36%</c:v>
                </c:pt>
                <c:pt idx="8">
                  <c:v>Atlanta: 3M, 26%</c:v>
                </c:pt>
                <c:pt idx="9">
                  <c:v>Boston: 3M, 6%</c:v>
                </c:pt>
              </c:strCache>
            </c:strRef>
          </c:cat>
          <c:val>
            <c:numRef>
              <c:f>'HealthIns_18-64 summary (3)'!$E$4:$E$23</c:f>
              <c:numCache>
                <c:formatCode>_(* #,##0_);_(* \(#,##0\);_(* "-"??_);_(@_)</c:formatCode>
                <c:ptCount val="10"/>
                <c:pt idx="0">
                  <c:v>2258997</c:v>
                </c:pt>
                <c:pt idx="1">
                  <c:v>2420084</c:v>
                </c:pt>
                <c:pt idx="2">
                  <c:v>1239835</c:v>
                </c:pt>
                <c:pt idx="3">
                  <c:v>1189916</c:v>
                </c:pt>
                <c:pt idx="4">
                  <c:v>1197126</c:v>
                </c:pt>
                <c:pt idx="5">
                  <c:v>531156</c:v>
                </c:pt>
                <c:pt idx="6">
                  <c:v>570041</c:v>
                </c:pt>
                <c:pt idx="7">
                  <c:v>1250926</c:v>
                </c:pt>
                <c:pt idx="8">
                  <c:v>901354.00000000012</c:v>
                </c:pt>
                <c:pt idx="9">
                  <c:v>192009.99999999997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05824"/>
        <c:axId val="81407360"/>
        <c:axId val="0"/>
      </c:bar3DChart>
      <c:catAx>
        <c:axId val="8140582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3200"/>
            </a:pPr>
            <a:endParaRPr lang="en-US"/>
          </a:p>
        </c:txPr>
        <c:crossAx val="81407360"/>
        <c:crosses val="autoZero"/>
        <c:auto val="1"/>
        <c:lblAlgn val="ctr"/>
        <c:lblOffset val="100"/>
        <c:noMultiLvlLbl val="0"/>
      </c:catAx>
      <c:valAx>
        <c:axId val="81407360"/>
        <c:scaling>
          <c:orientation val="minMax"/>
        </c:scaling>
        <c:delete val="1"/>
        <c:axPos val="b"/>
        <c:numFmt formatCode="_(* #,##0_);_(* \(#,##0\);_(* &quot;-&quot;??_);_(@_)" sourceLinked="1"/>
        <c:majorTickMark val="out"/>
        <c:minorTickMark val="none"/>
        <c:tickLblPos val="nextTo"/>
        <c:crossAx val="8140582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4381470614652268"/>
          <c:y val="0.30097289989289322"/>
          <c:w val="0.15243994062822863"/>
          <c:h val="9.330101434971784E-2"/>
        </c:manualLayout>
      </c:layout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519945531700118"/>
          <c:y val="0.13106959990656905"/>
          <c:w val="0.72410607714391984"/>
          <c:h val="0.83458223459772451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3571248125234347"/>
                  <c:y val="7.5475721784776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2476870078740155"/>
                  <c:y val="8.8496555118110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39169888920135"/>
                  <c:y val="3.1229494750656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6919421141041572"/>
                  <c:y val="-5.45341668357029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3540389482564681"/>
                  <c:y val="5.1813689304460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Media!$A$14:$A$18</c:f>
              <c:strCache>
                <c:ptCount val="5"/>
                <c:pt idx="0">
                  <c:v>Television</c:v>
                </c:pt>
                <c:pt idx="1">
                  <c:v>Cable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</c:strCache>
            </c:strRef>
          </c:cat>
          <c:val>
            <c:numRef>
              <c:f>Media!$B$14:$B$18</c:f>
              <c:numCache>
                <c:formatCode>0%</c:formatCode>
                <c:ptCount val="5"/>
                <c:pt idx="0">
                  <c:v>0.9208302259411586</c:v>
                </c:pt>
                <c:pt idx="1">
                  <c:v>0.81974828177429016</c:v>
                </c:pt>
                <c:pt idx="2">
                  <c:v>0.85658342309270108</c:v>
                </c:pt>
                <c:pt idx="3">
                  <c:v>0.65371422230169662</c:v>
                </c:pt>
                <c:pt idx="4">
                  <c:v>0.8414386214223355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50000"/>
                <a:alpha val="22000"/>
              </a:schemeClr>
            </a:solidFill>
          </c:spPr>
          <c:invertIfNegative val="0"/>
          <c:cat>
            <c:strRef>
              <c:f>Media!$A$14:$A$18</c:f>
              <c:strCache>
                <c:ptCount val="5"/>
                <c:pt idx="0">
                  <c:v>Television</c:v>
                </c:pt>
                <c:pt idx="1">
                  <c:v>Cable</c:v>
                </c:pt>
                <c:pt idx="2">
                  <c:v>Radio</c:v>
                </c:pt>
                <c:pt idx="3">
                  <c:v>Newspaper</c:v>
                </c:pt>
                <c:pt idx="4">
                  <c:v>Internet</c:v>
                </c:pt>
              </c:strCache>
            </c:strRef>
          </c:cat>
          <c:val>
            <c:numRef>
              <c:f>Media!$C$14:$C$18</c:f>
              <c:numCache>
                <c:formatCode>0%</c:formatCode>
                <c:ptCount val="5"/>
                <c:pt idx="0">
                  <c:v>7.9169774058841402E-2</c:v>
                </c:pt>
                <c:pt idx="1">
                  <c:v>0.18025171822570984</c:v>
                </c:pt>
                <c:pt idx="2">
                  <c:v>0.14341657690729892</c:v>
                </c:pt>
                <c:pt idx="3">
                  <c:v>0.34628577769830338</c:v>
                </c:pt>
                <c:pt idx="4">
                  <c:v>0.1585613785776645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46784"/>
        <c:axId val="81448320"/>
        <c:axId val="0"/>
      </c:bar3DChart>
      <c:catAx>
        <c:axId val="81446784"/>
        <c:scaling>
          <c:orientation val="maxMin"/>
        </c:scaling>
        <c:delete val="1"/>
        <c:axPos val="l"/>
        <c:majorTickMark val="none"/>
        <c:minorTickMark val="none"/>
        <c:tickLblPos val="none"/>
        <c:crossAx val="81448320"/>
        <c:crosses val="autoZero"/>
        <c:auto val="1"/>
        <c:lblAlgn val="ctr"/>
        <c:lblOffset val="100"/>
        <c:noMultiLvlLbl val="0"/>
      </c:catAx>
      <c:valAx>
        <c:axId val="81448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8144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0.16745</cdr:x>
      <cdr:y>0.20843</cdr:y>
    </cdr:from>
    <cdr:to>
      <cdr:x>0.8216</cdr:x>
      <cdr:y>0.26698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75" y="847725"/>
          <a:ext cx="3981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>
              <a:solidFill>
                <a:schemeClr val="bg1"/>
              </a:solidFill>
            </a:rPr>
            <a:t>Television</a:t>
          </a:r>
        </a:p>
      </cdr:txBody>
    </cdr:sp>
  </cdr:relSizeAnchor>
  <cdr:relSizeAnchor xmlns:cdr="http://schemas.openxmlformats.org/drawingml/2006/chartDrawing">
    <cdr:from>
      <cdr:x>0.16171</cdr:x>
      <cdr:y>0.3708</cdr:y>
    </cdr:from>
    <cdr:to>
      <cdr:x>0.81586</cdr:x>
      <cdr:y>0.42935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84250" y="1508125"/>
          <a:ext cx="3981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bg1"/>
              </a:solidFill>
            </a:rPr>
            <a:t>Cable</a:t>
          </a:r>
        </a:p>
      </cdr:txBody>
    </cdr:sp>
  </cdr:relSizeAnchor>
  <cdr:relSizeAnchor xmlns:cdr="http://schemas.openxmlformats.org/drawingml/2006/chartDrawing">
    <cdr:from>
      <cdr:x>0.15702</cdr:x>
      <cdr:y>0.52537</cdr:y>
    </cdr:from>
    <cdr:to>
      <cdr:x>0.81116</cdr:x>
      <cdr:y>0.58392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55675" y="2136775"/>
          <a:ext cx="3981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bg1"/>
              </a:solidFill>
            </a:rPr>
            <a:t>Radio</a:t>
          </a:r>
        </a:p>
      </cdr:txBody>
    </cdr:sp>
  </cdr:relSizeAnchor>
  <cdr:relSizeAnchor xmlns:cdr="http://schemas.openxmlformats.org/drawingml/2006/chartDrawing">
    <cdr:from>
      <cdr:x>0.16171</cdr:x>
      <cdr:y>0.68228</cdr:y>
    </cdr:from>
    <cdr:to>
      <cdr:x>0.81586</cdr:x>
      <cdr:y>0.74083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84250" y="2774950"/>
          <a:ext cx="3981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bg1"/>
              </a:solidFill>
            </a:rPr>
            <a:t>Newspaper</a:t>
          </a:r>
        </a:p>
      </cdr:txBody>
    </cdr:sp>
  </cdr:relSizeAnchor>
  <cdr:relSizeAnchor xmlns:cdr="http://schemas.openxmlformats.org/drawingml/2006/chartDrawing">
    <cdr:from>
      <cdr:x>0.15858</cdr:x>
      <cdr:y>0.84387</cdr:y>
    </cdr:from>
    <cdr:to>
      <cdr:x>0.81273</cdr:x>
      <cdr:y>0.90242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65200" y="3432175"/>
          <a:ext cx="3981451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>
              <a:solidFill>
                <a:schemeClr val="bg1"/>
              </a:solidFill>
            </a:rPr>
            <a:t>Internet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3D878-0F54-4D47-A4A5-3BA160039D0C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D72F-5D72-4CB0-99F4-C747FC32D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D72F-5D72-4CB0-99F4-C747FC32DD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6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37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6275" y="0"/>
            <a:ext cx="3832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0" y="0"/>
            <a:ext cx="11344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19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1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1779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16100"/>
            <a:ext cx="1141730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93600" y="1816100"/>
            <a:ext cx="1141730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06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82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6027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87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35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2113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38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0" y="165100"/>
            <a:ext cx="5753100" cy="1355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165100"/>
            <a:ext cx="17106900" cy="1355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1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130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0250" y="7772400"/>
            <a:ext cx="75882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9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55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0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784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3246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9394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296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pitchFamily="43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j-lt"/>
          <a:ea typeface="+mj-ea"/>
          <a:cs typeface="+mj-cs"/>
          <a:sym typeface="Arial Bold" pitchFamily="43" charset="-5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43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pitchFamily="2" charset="2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Linking Census and Enterprise Data Sets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endParaRPr lang="en-US" dirty="0">
              <a:sym typeface="Arial" charset="0"/>
            </a:endParaRPr>
          </a:p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endParaRPr lang="en-US" dirty="0">
              <a:sym typeface="Arial" charset="0"/>
            </a:endParaRPr>
          </a:p>
          <a:p>
            <a:pPr marL="0" indent="0" algn="r" eaLnBrk="1" hangingPunct="1">
              <a:defRPr/>
            </a:pPr>
            <a:r>
              <a:rPr lang="en-US" dirty="0" smtClean="0">
                <a:sym typeface="Arial" charset="0"/>
              </a:rPr>
              <a:t>Deborah M Cooper</a:t>
            </a:r>
          </a:p>
          <a:p>
            <a:pPr marL="0" indent="0" algn="r" eaLnBrk="1" hangingPunct="1">
              <a:defRPr/>
            </a:pPr>
            <a:r>
              <a:rPr lang="en-US" sz="3200" dirty="0" smtClean="0">
                <a:sym typeface="Arial" charset="0"/>
              </a:rPr>
              <a:t>@DeborahMCooper</a:t>
            </a:r>
          </a:p>
          <a:p>
            <a:pPr marL="0" indent="0" algn="r" eaLnBrk="1" hangingPunct="1">
              <a:defRPr/>
            </a:pPr>
            <a:r>
              <a:rPr lang="en-US" sz="3200" dirty="0" smtClean="0">
                <a:sym typeface="Arial" charset="0"/>
              </a:rPr>
              <a:t>Deb@DeborahMCooper.com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Additional Markets</a:t>
            </a:r>
            <a:br>
              <a:rPr lang="en-US" dirty="0" smtClean="0">
                <a:sym typeface="Arial Bold" charset="0"/>
              </a:rPr>
            </a:br>
            <a:endParaRPr lang="en-US" sz="5400" dirty="0" smtClean="0">
              <a:sym typeface="Arial Bol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596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Health Insurance (American Community Survey)</a:t>
            </a:r>
          </a:p>
          <a:p>
            <a:pPr marL="914400" indent="-596900">
              <a:lnSpc>
                <a:spcPct val="150000"/>
              </a:lnSpc>
            </a:pPr>
            <a:r>
              <a:rPr lang="en-US" dirty="0" smtClean="0"/>
              <a:t>Internet Consumers </a:t>
            </a:r>
            <a:r>
              <a:rPr lang="en-US" dirty="0"/>
              <a:t>(Current Population </a:t>
            </a:r>
            <a:r>
              <a:rPr lang="en-US" dirty="0" smtClean="0"/>
              <a:t>Survey, Consumer Expenditure Survey)</a:t>
            </a:r>
          </a:p>
          <a:p>
            <a:pPr marL="914400" indent="-596900">
              <a:lnSpc>
                <a:spcPct val="150000"/>
              </a:lnSpc>
            </a:pPr>
            <a:r>
              <a:rPr lang="en-US" dirty="0" smtClean="0"/>
              <a:t>Business-to-Business (Economic Census)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2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Linking Census and Enterprise Data Sets</a:t>
            </a:r>
          </a:p>
        </p:txBody>
      </p:sp>
      <p:sp>
        <p:nvSpPr>
          <p:cNvPr id="25" name="Cube 24"/>
          <p:cNvSpPr/>
          <p:nvPr/>
        </p:nvSpPr>
        <p:spPr bwMode="auto">
          <a:xfrm>
            <a:off x="5943600" y="8111634"/>
            <a:ext cx="5334000" cy="1905000"/>
          </a:xfrm>
          <a:prstGeom prst="cube">
            <a:avLst>
              <a:gd name="adj" fmla="val 14189"/>
            </a:avLst>
          </a:prstGeom>
          <a:solidFill>
            <a:srgbClr val="99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Monetize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920946" y="6053499"/>
            <a:ext cx="5334000" cy="1905000"/>
          </a:xfrm>
          <a:prstGeom prst="cube">
            <a:avLst>
              <a:gd name="adj" fmla="val 14189"/>
            </a:avLst>
          </a:prstGeom>
          <a:gradFill>
            <a:gsLst>
              <a:gs pos="51000">
                <a:schemeClr val="accent2"/>
              </a:gs>
              <a:gs pos="100000">
                <a:srgbClr val="990000"/>
              </a:gs>
              <a:gs pos="100000">
                <a:srgbClr val="C00000"/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Connect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5920946" y="4038600"/>
            <a:ext cx="5334000" cy="1905000"/>
          </a:xfrm>
          <a:prstGeom prst="cube">
            <a:avLst>
              <a:gd name="adj" fmla="val 14189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Identify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12115800" y="7264290"/>
            <a:ext cx="5334000" cy="2752344"/>
          </a:xfrm>
          <a:prstGeom prst="cube">
            <a:avLst>
              <a:gd name="adj" fmla="val 14189"/>
            </a:avLst>
          </a:prstGeom>
          <a:solidFill>
            <a:srgbClr val="99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Sales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12115800" y="3995364"/>
            <a:ext cx="5334000" cy="2748336"/>
          </a:xfrm>
          <a:prstGeom prst="cube">
            <a:avLst>
              <a:gd name="adj" fmla="val 14189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016206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Thank you!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endParaRPr lang="en-US" dirty="0" smtClean="0">
              <a:sym typeface="Arial" charset="0"/>
            </a:endParaRPr>
          </a:p>
          <a:p>
            <a:pPr marL="0" indent="0" algn="ctr" eaLnBrk="1" hangingPunct="1">
              <a:buNone/>
              <a:defRPr/>
            </a:pPr>
            <a:endParaRPr lang="en-US" dirty="0">
              <a:sym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6000" dirty="0" smtClean="0">
                <a:sym typeface="Arial" charset="0"/>
              </a:rPr>
              <a:t>Deborah </a:t>
            </a:r>
            <a:r>
              <a:rPr lang="en-US" sz="6000" dirty="0">
                <a:sym typeface="Arial" charset="0"/>
              </a:rPr>
              <a:t>M Cooper</a:t>
            </a:r>
          </a:p>
          <a:p>
            <a:pPr marL="0" indent="0" algn="ctr" eaLnBrk="1" hangingPunct="1">
              <a:buNone/>
              <a:defRPr/>
            </a:pPr>
            <a:r>
              <a:rPr lang="en-US" sz="4800" dirty="0">
                <a:sym typeface="Arial" charset="0"/>
              </a:rPr>
              <a:t>@</a:t>
            </a:r>
            <a:r>
              <a:rPr lang="en-US" sz="4800" dirty="0" err="1">
                <a:sym typeface="Arial" charset="0"/>
              </a:rPr>
              <a:t>DeborahMCooper</a:t>
            </a:r>
            <a:endParaRPr lang="en-US" sz="4800" dirty="0">
              <a:sym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4800" dirty="0">
                <a:sym typeface="Arial" charset="0"/>
              </a:rPr>
              <a:t>Deb@DeborahMCooper.com</a:t>
            </a: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  <a:p>
            <a:pPr marL="317500" indent="0" algn="ctr" eaLnBrk="1" hangingPunct="1">
              <a:buClr>
                <a:srgbClr val="AA062C"/>
              </a:buClr>
              <a:buNone/>
              <a:defRPr/>
            </a:pPr>
            <a:r>
              <a:rPr lang="en-US" i="1" dirty="0" smtClean="0">
                <a:sym typeface="Arial" charset="0"/>
              </a:rPr>
              <a:t>Kind acknowledgements to </a:t>
            </a:r>
            <a:r>
              <a:rPr lang="en-US" i="1" dirty="0" err="1" smtClean="0">
                <a:sym typeface="Arial" charset="0"/>
              </a:rPr>
              <a:t>Cavan</a:t>
            </a:r>
            <a:r>
              <a:rPr lang="en-US" i="1" dirty="0">
                <a:sym typeface="Arial" charset="0"/>
              </a:rPr>
              <a:t> Capps and Doug </a:t>
            </a:r>
            <a:r>
              <a:rPr lang="en-US" i="1" dirty="0" err="1" smtClean="0">
                <a:sym typeface="Arial" charset="0"/>
              </a:rPr>
              <a:t>Hillmer</a:t>
            </a:r>
            <a:r>
              <a:rPr lang="en-US" i="1" dirty="0" smtClean="0">
                <a:sym typeface="Arial" charset="0"/>
              </a:rPr>
              <a:t>, US Census Bureau. </a:t>
            </a:r>
          </a:p>
        </p:txBody>
      </p:sp>
    </p:spTree>
    <p:extLst>
      <p:ext uri="{BB962C8B-B14F-4D97-AF65-F5344CB8AC3E}">
        <p14:creationId xmlns:p14="http://schemas.microsoft.com/office/powerpoint/2010/main" val="130609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For more information…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Sources</a:t>
            </a:r>
          </a:p>
          <a:p>
            <a:pPr lvl="1"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American Fact Finder (</a:t>
            </a:r>
            <a:r>
              <a:rPr lang="en-US" dirty="0" smtClean="0"/>
              <a:t>factfinder2.census.gov)</a:t>
            </a:r>
            <a:endParaRPr lang="en-US" dirty="0" smtClean="0">
              <a:sym typeface="Arial" charset="0"/>
            </a:endParaRPr>
          </a:p>
          <a:p>
            <a:pPr lvl="1"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Data Ferret (</a:t>
            </a:r>
            <a:r>
              <a:rPr lang="en-US" dirty="0" smtClean="0"/>
              <a:t>dataferrett.census.gov)</a:t>
            </a:r>
            <a:endParaRPr lang="en-US" dirty="0" smtClean="0">
              <a:sym typeface="Arial" charset="0"/>
            </a:endParaRP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endParaRPr lang="en-US" dirty="0" smtClean="0">
              <a:sym typeface="Arial" charset="0"/>
            </a:endParaRPr>
          </a:p>
          <a:p>
            <a:pPr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Help with Census Data and Access</a:t>
            </a:r>
          </a:p>
          <a:p>
            <a:pPr lvl="1"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Census Bureau Customer Help Center: 1-800-923-8282</a:t>
            </a:r>
          </a:p>
          <a:p>
            <a:pPr lvl="1"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 smtClean="0">
                <a:sym typeface="Arial" charset="0"/>
              </a:rPr>
              <a:t>Demographic </a:t>
            </a:r>
            <a:r>
              <a:rPr lang="en-US" dirty="0">
                <a:sym typeface="Arial" charset="0"/>
              </a:rPr>
              <a:t>Call Center: 301-763-INFO (4636) or </a:t>
            </a:r>
            <a:r>
              <a:rPr lang="en-US" dirty="0" smtClean="0">
                <a:sym typeface="Arial" charset="0"/>
              </a:rPr>
              <a:t>1-866-758-1060</a:t>
            </a:r>
            <a:endParaRPr lang="en-US" dirty="0">
              <a:sym typeface="Arial" charset="0"/>
            </a:endParaRPr>
          </a:p>
          <a:p>
            <a:pPr lvl="1" eaLnBrk="1" hangingPunct="1"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Or submit a question online at ask.census.gov</a:t>
            </a:r>
            <a:r>
              <a:rPr lang="en-US" dirty="0" smtClean="0">
                <a:sym typeface="Arial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5886" r="29716"/>
          <a:stretch>
            <a:fillRect/>
          </a:stretch>
        </p:blipFill>
        <p:spPr bwMode="auto">
          <a:xfrm>
            <a:off x="16840200" y="1112868"/>
            <a:ext cx="3246075" cy="422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2" t="29945" r="59481" b="55933"/>
          <a:stretch/>
        </p:blipFill>
        <p:spPr bwMode="auto">
          <a:xfrm>
            <a:off x="18463237" y="3429000"/>
            <a:ext cx="3373160" cy="27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Why Link Census and Enterprise Data Sets?</a:t>
            </a:r>
          </a:p>
        </p:txBody>
      </p:sp>
      <p:sp>
        <p:nvSpPr>
          <p:cNvPr id="3" name="Cube 2"/>
          <p:cNvSpPr/>
          <p:nvPr/>
        </p:nvSpPr>
        <p:spPr bwMode="auto">
          <a:xfrm>
            <a:off x="4267200" y="8229600"/>
            <a:ext cx="5334000" cy="1905000"/>
          </a:xfrm>
          <a:prstGeom prst="cube">
            <a:avLst>
              <a:gd name="adj" fmla="val 14189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Identify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8991600" y="5791200"/>
            <a:ext cx="5334000" cy="1905000"/>
          </a:xfrm>
          <a:prstGeom prst="cube">
            <a:avLst>
              <a:gd name="adj" fmla="val 14189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Connect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Cube 6"/>
          <p:cNvSpPr/>
          <p:nvPr/>
        </p:nvSpPr>
        <p:spPr bwMode="auto">
          <a:xfrm>
            <a:off x="13716000" y="3352800"/>
            <a:ext cx="5334000" cy="1905000"/>
          </a:xfrm>
          <a:prstGeom prst="cube">
            <a:avLst>
              <a:gd name="adj" fmla="val 14189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ヒラギノ角ゴ ProN W3" charset="0"/>
                <a:cs typeface="ヒラギノ角ゴ ProN W3" charset="0"/>
                <a:sym typeface="Gill Sans" charset="0"/>
              </a:rPr>
              <a:t>Monetize</a:t>
            </a:r>
            <a:endParaRPr kumimoji="0" lang="en-US" sz="6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84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Where’s Waldo?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6154400" y="13377446"/>
            <a:ext cx="822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9pPr>
          </a:lstStyle>
          <a:p>
            <a:pPr algn="r" eaLnBrk="1" hangingPunct="1"/>
            <a:r>
              <a:rPr lang="en-US" sz="1600" dirty="0">
                <a:solidFill>
                  <a:schemeClr val="bg1"/>
                </a:solidFill>
              </a:rPr>
              <a:t>FindWaldo.com © 2008 Entertainment Rights Distribution Limited. </a:t>
            </a:r>
          </a:p>
        </p:txBody>
      </p:sp>
      <p:pic>
        <p:nvPicPr>
          <p:cNvPr id="6148" name="Picture 8" descr="http://www.findwaldo.com/fankit/graphics/IntlManOfLiterature/Scenes/Department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388973"/>
            <a:ext cx="12719049" cy="95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4600" y="2667000"/>
            <a:ext cx="17077350" cy="8458200"/>
            <a:chOff x="2514600" y="2667000"/>
            <a:chExt cx="19538950" cy="9677400"/>
          </a:xfrm>
        </p:grpSpPr>
        <p:pic>
          <p:nvPicPr>
            <p:cNvPr id="819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" t="13583" r="3181" b="7362"/>
            <a:stretch>
              <a:fillRect/>
            </a:stretch>
          </p:blipFill>
          <p:spPr bwMode="auto">
            <a:xfrm>
              <a:off x="2514600" y="2667000"/>
              <a:ext cx="19538950" cy="967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8229600" y="5638800"/>
              <a:ext cx="2103120" cy="304800"/>
            </a:xfrm>
            <a:prstGeom prst="rect">
              <a:avLst/>
            </a:prstGeom>
            <a:noFill/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Census Data Revealed </a:t>
            </a:r>
          </a:p>
        </p:txBody>
      </p:sp>
      <p:pic>
        <p:nvPicPr>
          <p:cNvPr id="8196" name="Picture 7" descr="Get 2011 Data for the United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3" y="6324600"/>
            <a:ext cx="8358187" cy="6561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Oval 14"/>
          <p:cNvSpPr>
            <a:spLocks noChangeArrowheads="1"/>
          </p:cNvSpPr>
          <p:nvPr/>
        </p:nvSpPr>
        <p:spPr bwMode="auto">
          <a:xfrm>
            <a:off x="17122775" y="7194514"/>
            <a:ext cx="4419600" cy="6858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>
            <a:stCxn id="8198" idx="2"/>
          </p:cNvCxnSpPr>
          <p:nvPr/>
        </p:nvCxnSpPr>
        <p:spPr bwMode="auto">
          <a:xfrm flipH="1" flipV="1">
            <a:off x="9067800" y="5405537"/>
            <a:ext cx="8054975" cy="2131877"/>
          </a:xfrm>
          <a:prstGeom prst="straightConnector1">
            <a:avLst/>
          </a:prstGeom>
          <a:solidFill>
            <a:srgbClr val="00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47857" r="52875" b="9656"/>
          <a:stretch/>
        </p:blipFill>
        <p:spPr bwMode="auto">
          <a:xfrm>
            <a:off x="4495800" y="7505700"/>
            <a:ext cx="6305551" cy="5986498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Identify your Target Market </a:t>
            </a:r>
            <a:br>
              <a:rPr lang="en-US" dirty="0" smtClean="0">
                <a:sym typeface="Arial Bold" charset="0"/>
              </a:rPr>
            </a:br>
            <a:r>
              <a:rPr lang="en-US" sz="5400" dirty="0" smtClean="0">
                <a:sym typeface="Arial Bold" charset="0"/>
              </a:rPr>
              <a:t>US Health Insurance Buyers</a:t>
            </a:r>
          </a:p>
        </p:txBody>
      </p:sp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05344"/>
              </p:ext>
            </p:extLst>
          </p:nvPr>
        </p:nvGraphicFramePr>
        <p:xfrm>
          <a:off x="4054475" y="1438275"/>
          <a:ext cx="16136938" cy="1169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678401" y="13131225"/>
            <a:ext cx="670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S2701: Health Insurance Coverage Status. 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Source:  U.S. Census Bureau, 2011 American Community Survey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3373744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Over 65 years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40 million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0691" y="8137774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18 to 64 years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193 million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8800" y="4354197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Under 18 years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74 million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9645"/>
              </p:ext>
            </p:extLst>
          </p:nvPr>
        </p:nvGraphicFramePr>
        <p:xfrm>
          <a:off x="3124200" y="2016113"/>
          <a:ext cx="18897600" cy="1089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230600" y="12885003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B27011: Health Insurance Coverage Status and Type by Employment Status by Age.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Universe: Civilian non-institutionalized population 18 years and over. 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Source:  U.S. Census Bureau, 2011 American Community Survey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165100"/>
            <a:ext cx="22987000" cy="165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Identify your Target Market </a:t>
            </a:r>
            <a:br>
              <a:rPr lang="en-US" dirty="0" smtClean="0">
                <a:sym typeface="Arial Bold" charset="0"/>
              </a:rPr>
            </a:br>
            <a:r>
              <a:rPr lang="en-US" sz="5400" dirty="0" smtClean="0">
                <a:sym typeface="Arial Bold" charset="0"/>
              </a:rPr>
              <a:t>Insurance Coverage by Metropolitan Statistical Area (MSA)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4038600" y="2362200"/>
          <a:ext cx="17068800" cy="97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554200" y="12885003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43" charset="0"/>
                <a:ea typeface="ヒラギノ角ゴ ProN W3" pitchFamily="43" charset="-128"/>
                <a:sym typeface="Gill Sans" pitchFamily="43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Table 1133. Multimedia Audiences--Summary: 2010. 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sym typeface="Arial Bold" pitchFamily="43" charset="-52"/>
              </a:rPr>
              <a:t>Universe: Civilian non-institutionalized population 18 years and over. 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sym typeface="Arial Bold" pitchFamily="43" charset="-52"/>
              </a:rPr>
              <a:t>U.S. Census Bureau, Statistical Abstract of the United States: 2012 (131st Edition) Washington, DC, 2011;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165100"/>
            <a:ext cx="22987000" cy="165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Connect with your Target Market </a:t>
            </a:r>
            <a:br>
              <a:rPr lang="en-US" dirty="0" smtClean="0">
                <a:sym typeface="Arial Bold" charset="0"/>
              </a:rPr>
            </a:br>
            <a:r>
              <a:rPr lang="en-US" sz="5400" dirty="0" smtClean="0">
                <a:sym typeface="Arial Bold" charset="0"/>
              </a:rPr>
              <a:t>Integrated Media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9602" r="48249" b="31769"/>
          <a:stretch/>
        </p:blipFill>
        <p:spPr bwMode="auto">
          <a:xfrm>
            <a:off x="13290395" y="9161318"/>
            <a:ext cx="9731787" cy="45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t="16484" r="20934" b="7482"/>
          <a:stretch/>
        </p:blipFill>
        <p:spPr bwMode="auto">
          <a:xfrm>
            <a:off x="2474741" y="2451686"/>
            <a:ext cx="10296870" cy="821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 rot="19822779">
            <a:off x="8602275" y="8127738"/>
            <a:ext cx="4475403" cy="2512868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831068" y="8305800"/>
            <a:ext cx="6685914" cy="855518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9001382" y="10668000"/>
            <a:ext cx="4289013" cy="304800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158" descr="US Census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1503283"/>
            <a:ext cx="8190235" cy="70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newlinehomedesign.com/mm5/graphics/00000001/948-CR-whi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20487" r="6078" b="21147"/>
          <a:stretch/>
        </p:blipFill>
        <p:spPr bwMode="auto">
          <a:xfrm>
            <a:off x="1125914" y="8753800"/>
            <a:ext cx="6497262" cy="4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165100"/>
            <a:ext cx="22987000" cy="165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Monetize your </a:t>
            </a:r>
            <a:r>
              <a:rPr lang="en-US" dirty="0" smtClean="0">
                <a:sym typeface="Arial Bold" charset="0"/>
              </a:rPr>
              <a:t>Target Market </a:t>
            </a:r>
            <a:br>
              <a:rPr lang="en-US" dirty="0" smtClean="0">
                <a:sym typeface="Arial Bold" charset="0"/>
              </a:rPr>
            </a:br>
            <a:r>
              <a:rPr lang="en-US" sz="5400" dirty="0" smtClean="0">
                <a:sym typeface="Arial Bold" charset="0"/>
              </a:rPr>
              <a:t>Linking Census to Enterprise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56288" y="1503283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MIDWEST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11400" y="1503283"/>
            <a:ext cx="1905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46947" y="1503283"/>
            <a:ext cx="247523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0C058"/>
                </a:solidFill>
              </a:rPr>
              <a:t>NORTHEAST</a:t>
            </a:r>
            <a:endParaRPr lang="en-US" sz="2400" b="1" dirty="0">
              <a:solidFill>
                <a:srgbClr val="40C05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08788" y="8271893"/>
            <a:ext cx="247523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33"/>
                </a:solidFill>
              </a:rPr>
              <a:t>SOUTH</a:t>
            </a:r>
            <a:endParaRPr lang="en-US" sz="2400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80634"/>
              </p:ext>
            </p:extLst>
          </p:nvPr>
        </p:nvGraphicFramePr>
        <p:xfrm>
          <a:off x="4800602" y="2057400"/>
          <a:ext cx="15544799" cy="110847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42693"/>
                <a:gridCol w="2810105"/>
                <a:gridCol w="1371600"/>
                <a:gridCol w="1828800"/>
                <a:gridCol w="1600200"/>
                <a:gridCol w="1447800"/>
                <a:gridCol w="1524000"/>
                <a:gridCol w="1524000"/>
                <a:gridCol w="1600200"/>
                <a:gridCol w="1295401"/>
              </a:tblGrid>
              <a:tr h="517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3200" b="1" u="none" strike="noStrike" dirty="0">
                          <a:effectLst/>
                        </a:rPr>
                        <a:t>Company A</a:t>
                      </a:r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3200" b="1" u="none" strike="noStrike" dirty="0">
                          <a:effectLst/>
                        </a:rPr>
                        <a:t>Company B</a:t>
                      </a:r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3200" b="1" u="none" strike="noStrike" dirty="0">
                          <a:effectLst/>
                        </a:rPr>
                        <a:t>Company C</a:t>
                      </a:r>
                      <a:endParaRPr lang="en-US" sz="3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effectLst/>
                        </a:rPr>
                        <a:t>Metropolitan Statistical Area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 – 64</a:t>
                      </a:r>
                    </a:p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Market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Percent Uninsured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Count of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endParaRPr lang="en-US" sz="24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Branches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Sat.</a:t>
                      </a:r>
                      <a:endParaRPr lang="en-US" sz="2400" b="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Level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Count of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endParaRPr lang="en-US" sz="24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Branches</a:t>
                      </a:r>
                      <a:endParaRPr lang="en-US" sz="24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Sat.</a:t>
                      </a:r>
                    </a:p>
                    <a:p>
                      <a:pPr algn="ctr" fontAlgn="b"/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Level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Count of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endParaRPr lang="en-US" sz="2400" b="1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Branches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Sat.</a:t>
                      </a:r>
                    </a:p>
                    <a:p>
                      <a:pPr algn="ctr" fontAlgn="b"/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Level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NE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New </a:t>
                      </a:r>
                      <a:r>
                        <a:rPr lang="en-US" sz="2400" u="none" strike="noStrike" dirty="0" smtClean="0">
                          <a:effectLst/>
                        </a:rPr>
                        <a:t>York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12M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19% 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286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Philadelphia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4M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14% 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103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Boston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6%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316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South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Dallas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4M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29%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Houston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4M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31%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254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Washington </a:t>
                      </a:r>
                      <a:r>
                        <a:rPr lang="en-US" sz="2400" u="none" strike="noStrike" dirty="0" smtClean="0">
                          <a:effectLst/>
                        </a:rPr>
                        <a:t>DC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4M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baseline="0" dirty="0" smtClean="0">
                          <a:effectLst/>
                        </a:rPr>
                        <a:t>15%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Miami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4M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baseline="0" dirty="0" smtClean="0">
                          <a:effectLst/>
                        </a:rPr>
                        <a:t>36%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Atlanta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26%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Baltimore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baseline="0" dirty="0" smtClean="0">
                          <a:effectLst/>
                        </a:rPr>
                        <a:t>2M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baseline="0" dirty="0" smtClean="0">
                          <a:effectLst/>
                        </a:rPr>
                        <a:t>12%</a:t>
                      </a:r>
                      <a:r>
                        <a:rPr lang="en-US" sz="2400" u="none" strike="noStrike" dirty="0" smtClean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Tampa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26%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93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Midwest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Chicago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6M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21%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429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Detroit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baseline="0" dirty="0" smtClean="0">
                          <a:effectLst/>
                        </a:rPr>
                        <a:t>18%</a:t>
                      </a:r>
                      <a:r>
                        <a:rPr lang="en-US" sz="3200" u="none" strike="noStrike" dirty="0" smtClean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Minneapolis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11%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St. </a:t>
                      </a:r>
                      <a:r>
                        <a:rPr lang="en-US" sz="2400" u="none" strike="noStrike" dirty="0" smtClean="0">
                          <a:effectLst/>
                        </a:rPr>
                        <a:t>Louis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16%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316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West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Los </a:t>
                      </a:r>
                      <a:r>
                        <a:rPr lang="en-US" sz="2400" u="none" strike="noStrike" dirty="0" smtClean="0">
                          <a:effectLst/>
                        </a:rPr>
                        <a:t>Angeles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8M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29% 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591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San </a:t>
                      </a:r>
                      <a:r>
                        <a:rPr lang="en-US" sz="2400" u="none" strike="noStrike" dirty="0" smtClean="0">
                          <a:effectLst/>
                        </a:rPr>
                        <a:t>Francisco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16%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251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51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Riverside, </a:t>
                      </a:r>
                      <a:r>
                        <a:rPr lang="en-US" sz="2400" u="none" strike="noStrike" dirty="0" smtClean="0">
                          <a:effectLst/>
                        </a:rPr>
                        <a:t>CA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28% 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Low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Phoenix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3M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23%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185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Seattle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18%</a:t>
                      </a:r>
                      <a:endParaRPr lang="en-US" sz="32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49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u="none" strike="noStrike" dirty="0">
                          <a:effectLst/>
                        </a:rPr>
                        <a:t> San </a:t>
                      </a:r>
                      <a:r>
                        <a:rPr lang="en-US" sz="2400" u="none" strike="noStrike" dirty="0" smtClean="0">
                          <a:effectLst/>
                        </a:rPr>
                        <a:t>Diego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 smtClean="0">
                          <a:effectLst/>
                        </a:rPr>
                        <a:t>2M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24%</a:t>
                      </a:r>
                      <a:endParaRPr lang="en-US" sz="24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>
                          <a:effectLst/>
                        </a:rPr>
                        <a:t>Med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u="none" strike="noStrike" dirty="0">
                          <a:effectLst/>
                        </a:rPr>
                        <a:t>High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2496800" y="3146872"/>
            <a:ext cx="2209800" cy="5181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18440399" y="3200401"/>
            <a:ext cx="2057401" cy="9982200"/>
          </a:xfrm>
          <a:prstGeom prst="ellipse">
            <a:avLst/>
          </a:prstGeom>
          <a:noFill/>
          <a:ln w="50800" algn="ctr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15544800" y="8077200"/>
            <a:ext cx="2209800" cy="51816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3202461"/>
            <a:ext cx="3505200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Census (ACS) data:</a:t>
            </a:r>
          </a:p>
          <a:p>
            <a:pPr marL="469900" indent="-469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18 to 64 year old market</a:t>
            </a:r>
          </a:p>
          <a:p>
            <a:pPr marL="469900" indent="-469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Percent uninsured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048378"/>
            <a:ext cx="3505200" cy="10618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800"/>
              </a:spcAft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Enterprise </a:t>
            </a:r>
            <a:r>
              <a:rPr lang="en-US" dirty="0" smtClean="0"/>
              <a:t>data:</a:t>
            </a:r>
            <a:endParaRPr lang="en-US" dirty="0"/>
          </a:p>
          <a:p>
            <a:pPr marL="469900" indent="-469900">
              <a:buFont typeface="Arial" pitchFamily="34" charset="0"/>
              <a:buChar char="•"/>
            </a:pPr>
            <a:r>
              <a:rPr lang="en-US" dirty="0"/>
              <a:t>Count of Branches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924800"/>
            <a:ext cx="3505200" cy="143116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800"/>
              </a:spcAft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Derived from Census </a:t>
            </a:r>
            <a:r>
              <a:rPr lang="en-US" dirty="0"/>
              <a:t>and Enterprise </a:t>
            </a:r>
            <a:r>
              <a:rPr lang="en-US" dirty="0" smtClean="0"/>
              <a:t>data:</a:t>
            </a:r>
            <a:endParaRPr lang="en-US" dirty="0"/>
          </a:p>
          <a:p>
            <a:pPr marL="469900" indent="-469900">
              <a:buFont typeface="Arial" pitchFamily="34" charset="0"/>
              <a:buChar char="•"/>
            </a:pPr>
            <a:r>
              <a:rPr lang="en-US" dirty="0"/>
              <a:t>Saturation Level</a:t>
            </a:r>
          </a:p>
        </p:txBody>
      </p:sp>
      <p:sp>
        <p:nvSpPr>
          <p:cNvPr id="25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165100"/>
            <a:ext cx="22987000" cy="165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 Bold" charset="0"/>
              </a:rPr>
              <a:t>Monetize your </a:t>
            </a:r>
            <a:r>
              <a:rPr lang="en-US" dirty="0" smtClean="0">
                <a:sym typeface="Arial Bold" charset="0"/>
              </a:rPr>
              <a:t>Target Market </a:t>
            </a:r>
            <a:br>
              <a:rPr lang="en-US" dirty="0" smtClean="0">
                <a:sym typeface="Arial Bold" charset="0"/>
              </a:rPr>
            </a:br>
            <a:r>
              <a:rPr lang="en-US" sz="5400" dirty="0">
                <a:sym typeface="Arial Bold" charset="0"/>
              </a:rPr>
              <a:t>A</a:t>
            </a:r>
            <a:r>
              <a:rPr lang="en-US" sz="5400" dirty="0" smtClean="0">
                <a:sym typeface="Arial Bold" charset="0"/>
              </a:rPr>
              <a:t>gency Distribution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0000"/>
    </a:accent1>
    <a:accent2>
      <a:srgbClr val="333399"/>
    </a:accent2>
    <a:accent3>
      <a:srgbClr val="FFFFFF"/>
    </a:accent3>
    <a:accent4>
      <a:srgbClr val="000000"/>
    </a:accent4>
    <a:accent5>
      <a:srgbClr val="AAAAAA"/>
    </a:accent5>
    <a:accent6>
      <a:srgbClr val="2D2D8A"/>
    </a:accent6>
    <a:hlink>
      <a:srgbClr val="009999"/>
    </a:hlink>
    <a:folHlink>
      <a:srgbClr val="99CC00"/>
    </a:folHlink>
  </a:clrScheme>
  <a:fontScheme name="Title &amp; Bullets dark">
    <a:majorFont>
      <a:latin typeface="Arial Bold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0000"/>
    </a:accent1>
    <a:accent2>
      <a:srgbClr val="333399"/>
    </a:accent2>
    <a:accent3>
      <a:srgbClr val="FFFFFF"/>
    </a:accent3>
    <a:accent4>
      <a:srgbClr val="000000"/>
    </a:accent4>
    <a:accent5>
      <a:srgbClr val="AAAAAA"/>
    </a:accent5>
    <a:accent6>
      <a:srgbClr val="2D2D8A"/>
    </a:accent6>
    <a:hlink>
      <a:srgbClr val="009999"/>
    </a:hlink>
    <a:folHlink>
      <a:srgbClr val="99CC00"/>
    </a:folHlink>
  </a:clrScheme>
  <a:fontScheme name="Title &amp; Bullets dark">
    <a:majorFont>
      <a:latin typeface="Arial Bold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Pages>0</Pages>
  <Words>600</Words>
  <Characters>0</Characters>
  <Application>Microsoft Office PowerPoint</Application>
  <PresentationFormat>Custom</PresentationFormat>
  <Lines>0</Lines>
  <Paragraphs>298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Title &amp; Subtitle dark</vt:lpstr>
      <vt:lpstr>Title &amp; Bullets dark</vt:lpstr>
      <vt:lpstr>Linking Census and Enterprise Data Sets</vt:lpstr>
      <vt:lpstr>Why Link Census and Enterprise Data Sets?</vt:lpstr>
      <vt:lpstr>Where’s Waldo?</vt:lpstr>
      <vt:lpstr>Census Data Revealed </vt:lpstr>
      <vt:lpstr>Identify your Target Market  US Health Insurance Buyers</vt:lpstr>
      <vt:lpstr>Identify your Target Market  Insurance Coverage by Metropolitan Statistical Area (MSA)</vt:lpstr>
      <vt:lpstr>Connect with your Target Market  Integrated Media</vt:lpstr>
      <vt:lpstr>Monetize your Target Market  Linking Census to Enterprise Data</vt:lpstr>
      <vt:lpstr>Monetize your Target Market  Agency Distribution</vt:lpstr>
      <vt:lpstr>Additional Markets </vt:lpstr>
      <vt:lpstr>Linking Census and Enterprise Data Sets</vt:lpstr>
      <vt:lpstr>Thank you!</vt:lpstr>
      <vt:lpstr>For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Deborah Cooper</cp:lastModifiedBy>
  <cp:revision>111</cp:revision>
  <cp:lastPrinted>2012-10-12T22:58:38Z</cp:lastPrinted>
  <dcterms:modified xsi:type="dcterms:W3CDTF">2012-10-22T19:10:29Z</dcterms:modified>
</cp:coreProperties>
</file>